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40AEC25-2A22-4EE7-B42A-26BD590497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C9058A-F65E-46B4-AFA6-DB43ACC40AA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228600"/>
                <a:ext cx="861060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u="sng" dirty="0"/>
                  <a:t>PROPERTIES OF REAL NUMBERS</a:t>
                </a:r>
                <a:endParaRPr lang="en-US" dirty="0"/>
              </a:p>
              <a:p>
                <a:r>
                  <a:rPr lang="en-US" b="1" dirty="0"/>
                  <a:t>Commutative </a:t>
                </a:r>
                <a:r>
                  <a:rPr lang="en-US" b="1" dirty="0" smtClean="0"/>
                  <a:t>Property:</a:t>
                </a:r>
                <a:r>
                  <a:rPr lang="en-US" dirty="0" smtClean="0"/>
                  <a:t>      The </a:t>
                </a:r>
                <a:r>
                  <a:rPr lang="en-US" dirty="0"/>
                  <a:t>order in which you add or multiply real </a:t>
                </a:r>
                <a:r>
                  <a:rPr lang="en-US" dirty="0" smtClean="0"/>
                  <a:t>				       numbers </a:t>
                </a:r>
                <a:r>
                  <a:rPr lang="en-US" dirty="0"/>
                  <a:t>does not change their sum or product.</a:t>
                </a:r>
              </a:p>
              <a:p>
                <a:r>
                  <a:rPr lang="en-US" b="1" dirty="0"/>
                  <a:t>	</a:t>
                </a:r>
                <a:endParaRPr lang="en-US" dirty="0"/>
              </a:p>
              <a:p>
                <a:r>
                  <a:rPr lang="en-US" dirty="0"/>
                  <a:t>	</a:t>
                </a:r>
                <a:r>
                  <a:rPr lang="en-US" dirty="0" smtClean="0"/>
                  <a:t>				</a:t>
                </a:r>
                <a:r>
                  <a:rPr lang="en-US" i="1" dirty="0" smtClean="0"/>
                  <a:t>For </a:t>
                </a:r>
                <a:r>
                  <a:rPr lang="en-US" i="1" dirty="0"/>
                  <a:t>any real numbers a and b,</a:t>
                </a:r>
                <a:endParaRPr lang="en-US" dirty="0"/>
              </a:p>
              <a:p>
                <a:r>
                  <a:rPr lang="en-US" i="1" dirty="0"/>
                  <a:t>	</a:t>
                </a:r>
                <a:r>
                  <a:rPr lang="en-US" i="1" dirty="0" smtClean="0"/>
                  <a:t>				a </a:t>
                </a:r>
                <a:r>
                  <a:rPr lang="en-US" i="1" dirty="0"/>
                  <a:t>+ b = b + a, and a(b)=b(a)</a:t>
                </a:r>
                <a:endParaRPr lang="en-US" dirty="0"/>
              </a:p>
              <a:p>
                <a:r>
                  <a:rPr lang="en-US" i="1" dirty="0"/>
                  <a:t> </a:t>
                </a:r>
                <a:endParaRPr lang="en-US" dirty="0"/>
              </a:p>
              <a:p>
                <a:r>
                  <a:rPr lang="en-US" i="1" dirty="0"/>
                  <a:t>	</a:t>
                </a:r>
                <a:r>
                  <a:rPr lang="en-US" i="1" dirty="0" smtClean="0"/>
                  <a:t>					Hint</a:t>
                </a:r>
                <a:r>
                  <a:rPr lang="en-US" i="1" dirty="0"/>
                  <a:t>:</a:t>
                </a:r>
                <a:endParaRPr lang="en-US" dirty="0"/>
              </a:p>
              <a:p>
                <a:r>
                  <a:rPr lang="en-US" i="1" dirty="0"/>
                  <a:t> </a:t>
                </a:r>
                <a:endParaRPr lang="en-US" dirty="0"/>
              </a:p>
              <a:p>
                <a:r>
                  <a:rPr lang="en-US" dirty="0"/>
                  <a:t>Examples:</a:t>
                </a:r>
              </a:p>
              <a:p>
                <a:r>
                  <a:rPr lang="en-US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2∙3∙7∙9=</m:t>
                    </m:r>
                  </m:oMath>
                </a14:m>
                <a:r>
                  <a:rPr lang="en-US" dirty="0"/>
                  <a:t> </a:t>
                </a:r>
                <a:r>
                  <a:rPr lang="en-US" u="sng" dirty="0"/>
                  <a:t>	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4+11=</m:t>
                    </m:r>
                  </m:oMath>
                </a14:m>
                <a:r>
                  <a:rPr lang="en-US" dirty="0"/>
                  <a:t>  </a:t>
                </a:r>
                <a:r>
                  <a:rPr lang="en-US" u="sng" dirty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10600" cy="3970318"/>
              </a:xfrm>
              <a:prstGeom prst="rect">
                <a:avLst/>
              </a:prstGeom>
              <a:blipFill rotWithShape="1">
                <a:blip r:embed="rId2"/>
                <a:stretch>
                  <a:fillRect l="-637" t="-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0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152400"/>
                <a:ext cx="8839200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</a:p>
              <a:p>
                <a:r>
                  <a:rPr lang="en-US" b="1" dirty="0"/>
                  <a:t>Associative Property:	</a:t>
                </a:r>
                <a:r>
                  <a:rPr lang="en-US" dirty="0"/>
                  <a:t>The way you group three or more real numbers when </a:t>
                </a:r>
                <a:r>
                  <a:rPr lang="en-US" dirty="0" smtClean="0"/>
                  <a:t>				adding </a:t>
                </a:r>
                <a:r>
                  <a:rPr lang="en-US" dirty="0"/>
                  <a:t>or multiplying does not change their sum or </a:t>
                </a:r>
                <a:r>
                  <a:rPr lang="en-US" dirty="0" smtClean="0"/>
                  <a:t>				product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					</a:t>
                </a:r>
                <a:r>
                  <a:rPr lang="en-US" i="1" dirty="0" smtClean="0"/>
                  <a:t>For </a:t>
                </a:r>
                <a:r>
                  <a:rPr lang="en-US" i="1" dirty="0"/>
                  <a:t>any real numbers a, b, c, </a:t>
                </a:r>
                <a:endParaRPr lang="en-US" dirty="0"/>
              </a:p>
              <a:p>
                <a:r>
                  <a:rPr lang="en-US" i="1" dirty="0" smtClean="0"/>
                  <a:t>						(</a:t>
                </a:r>
                <a:r>
                  <a:rPr lang="en-US" i="1" dirty="0"/>
                  <a:t>a + b) + c = a + (b + c) and </a:t>
                </a:r>
                <a:endParaRPr lang="en-US" dirty="0"/>
              </a:p>
              <a:p>
                <a:r>
                  <a:rPr lang="en-US" i="1" dirty="0" smtClean="0"/>
                  <a:t>						(</a:t>
                </a:r>
                <a:r>
                  <a:rPr lang="en-US" i="1" dirty="0" err="1"/>
                  <a:t>ab</a:t>
                </a:r>
                <a:r>
                  <a:rPr lang="en-US" i="1" dirty="0"/>
                  <a:t>)c = a(</a:t>
                </a:r>
                <a:r>
                  <a:rPr lang="en-US" i="1" dirty="0" err="1"/>
                  <a:t>bc</a:t>
                </a:r>
                <a:r>
                  <a:rPr lang="en-US" i="1" dirty="0"/>
                  <a:t>)</a:t>
                </a:r>
                <a:endParaRPr lang="en-US" dirty="0"/>
              </a:p>
              <a:p>
                <a:r>
                  <a:rPr lang="en-US" i="1" dirty="0"/>
                  <a:t> </a:t>
                </a:r>
                <a:endParaRPr lang="en-US" dirty="0"/>
              </a:p>
              <a:p>
                <a:r>
                  <a:rPr lang="en-US" i="1" dirty="0"/>
                  <a:t>Hint: Both sides of the equal sign have its items in exactly the same order just the (  ) will be different.</a:t>
                </a:r>
                <a:endParaRPr lang="en-US" dirty="0"/>
              </a:p>
              <a:p>
                <a:r>
                  <a:rPr lang="en-US" dirty="0"/>
                  <a:t>Examples:</a:t>
                </a:r>
              </a:p>
              <a:p>
                <a:r>
                  <a:rPr lang="en-US" dirty="0"/>
                  <a:t> 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 ∙7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5 = </m:t>
                    </m:r>
                  </m:oMath>
                </a14:m>
                <a:r>
                  <a:rPr lang="en-US" dirty="0"/>
                  <a:t> </a:t>
                </a:r>
                <a:r>
                  <a:rPr lang="en-US" u="sng" dirty="0"/>
                  <a:t>				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C(AT) = </a:t>
                </a:r>
                <a:r>
                  <a:rPr lang="en-US" u="sng" dirty="0"/>
                  <a:t>				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8839200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552" r="-690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3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2400" y="152401"/>
                <a:ext cx="8839200" cy="3693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Distributive Property:		</a:t>
                </a:r>
                <a:r>
                  <a:rPr lang="en-US" dirty="0"/>
                  <a:t>For any real numbers a, b, c,</a:t>
                </a:r>
              </a:p>
              <a:p>
                <a:r>
                  <a:rPr lang="en-US" dirty="0"/>
                  <a:t>						</a:t>
                </a:r>
                <a:r>
                  <a:rPr lang="en-US" dirty="0" smtClean="0"/>
                  <a:t>  						</a:t>
                </a:r>
                <a14:m>
                  <m:oMath xmlns:m="http://schemas.openxmlformats.org/officeDocument/2006/math">
                    <m:r>
                      <a:rPr lang="en-US" i="1"/>
                      <m:t>𝑎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𝑏</m:t>
                        </m:r>
                        <m:r>
                          <a:rPr lang="en-US" i="1"/>
                          <m:t>+</m:t>
                        </m:r>
                        <m:r>
                          <a:rPr lang="en-US" i="1"/>
                          <m:t>𝑐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𝑎𝑏</m:t>
                    </m:r>
                    <m:r>
                      <a:rPr lang="en-US" i="1"/>
                      <m:t>+</m:t>
                    </m:r>
                    <m:r>
                      <a:rPr lang="en-US" i="1"/>
                      <m:t>𝑎𝑐</m:t>
                    </m:r>
                    <m:r>
                      <a:rPr lang="en-US" i="1"/>
                      <m:t>  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 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𝑏</m:t>
                        </m:r>
                        <m:r>
                          <a:rPr lang="en-US" i="1"/>
                          <m:t>+</m:t>
                        </m:r>
                        <m:r>
                          <a:rPr lang="en-US" i="1"/>
                          <m:t>𝑐</m:t>
                        </m:r>
                      </m:e>
                    </m:d>
                    <m:r>
                      <a:rPr lang="en-US" i="1"/>
                      <m:t>𝑎</m:t>
                    </m:r>
                    <m:r>
                      <a:rPr lang="en-US" i="1"/>
                      <m:t>=</m:t>
                    </m:r>
                    <m:r>
                      <a:rPr lang="en-US" i="1"/>
                      <m:t>𝑏𝑎</m:t>
                    </m:r>
                    <m:r>
                      <a:rPr lang="en-US" i="1"/>
                      <m:t>+</m:t>
                    </m:r>
                    <m:r>
                      <a:rPr lang="en-US" i="1"/>
                      <m:t>𝑐𝑎</m:t>
                    </m:r>
                    <m:r>
                      <a:rPr lang="en-US" i="1"/>
                      <m:t> </m:t>
                    </m:r>
                  </m:oMath>
                </a14:m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en-US" i="1"/>
                      <m:t>                      </m:t>
                    </m:r>
                    <m:r>
                      <a:rPr lang="en-US" b="0" i="1" smtClean="0">
                        <a:latin typeface="Cambria Math"/>
                      </a:rPr>
                      <m:t>                                   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              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𝑎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𝑏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𝑐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𝑎𝑏</m:t>
                      </m:r>
                      <m:r>
                        <a:rPr lang="en-US" i="1"/>
                        <m:t>−</m:t>
                      </m:r>
                      <m:r>
                        <a:rPr lang="en-US" i="1"/>
                        <m:t>𝑎𝑐</m:t>
                      </m:r>
                      <m:r>
                        <a:rPr lang="en-US" i="1"/>
                        <m:t>    </m:t>
                      </m:r>
                      <m:r>
                        <a:rPr lang="en-US" i="1"/>
                        <m:t>𝑎𝑛𝑑</m:t>
                      </m:r>
                      <m:r>
                        <a:rPr lang="en-US" i="1"/>
                        <m:t>  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𝑏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𝑐</m:t>
                          </m:r>
                        </m:e>
                      </m:d>
                      <m:r>
                        <a:rPr lang="en-US" i="1"/>
                        <m:t>𝑎</m:t>
                      </m:r>
                      <m:r>
                        <a:rPr lang="en-US" i="1"/>
                        <m:t>=</m:t>
                      </m:r>
                      <m:r>
                        <a:rPr lang="en-US" i="1"/>
                        <m:t>𝑏𝑎</m:t>
                      </m:r>
                      <m:r>
                        <a:rPr lang="en-US" i="1"/>
                        <m:t>−</m:t>
                      </m:r>
                      <m:r>
                        <a:rPr lang="en-US" i="1"/>
                        <m:t>𝑐𝑎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				</a:t>
                </a:r>
                <a:r>
                  <a:rPr lang="en-US" i="1" dirty="0" smtClean="0"/>
                  <a:t>Hint</a:t>
                </a:r>
                <a:r>
                  <a:rPr lang="en-US" i="1" dirty="0"/>
                  <a:t>:  “Distribute” means to </a:t>
                </a:r>
                <a:r>
                  <a:rPr lang="en-US" i="1" dirty="0" smtClean="0"/>
                  <a:t>“</a:t>
                </a:r>
                <a:r>
                  <a:rPr lang="en-US" i="1" dirty="0"/>
                  <a:t>give out”</a:t>
                </a:r>
                <a:endParaRPr lang="en-US" dirty="0"/>
              </a:p>
              <a:p>
                <a:r>
                  <a:rPr lang="en-US" dirty="0"/>
                  <a:t>Examples:</a:t>
                </a:r>
              </a:p>
              <a:p>
                <a:r>
                  <a:rPr lang="en-US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7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2+3</m:t>
                        </m:r>
                      </m:e>
                    </m:d>
                    <m:r>
                      <a:rPr lang="en-US" i="1"/>
                      <m:t>= </m:t>
                    </m:r>
                  </m:oMath>
                </a14:m>
                <a:r>
                  <a:rPr lang="en-US" dirty="0"/>
                  <a:t> </a:t>
                </a:r>
                <a:r>
                  <a:rPr lang="en-US" u="sng" dirty="0"/>
                  <a:t>				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2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3−5</m:t>
                        </m:r>
                      </m:e>
                    </m:d>
                    <m:r>
                      <a:rPr lang="en-US" i="1"/>
                      <m:t>=</m:t>
                    </m:r>
                  </m:oMath>
                </a14:m>
                <a:r>
                  <a:rPr lang="en-US" dirty="0"/>
                  <a:t>  </a:t>
                </a:r>
                <a:r>
                  <a:rPr lang="en-US" u="sng" dirty="0"/>
                  <a:t>				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1"/>
                <a:ext cx="8839200" cy="3693319"/>
              </a:xfrm>
              <a:prstGeom prst="rect">
                <a:avLst/>
              </a:prstGeom>
              <a:blipFill rotWithShape="1">
                <a:blip r:embed="rId2"/>
                <a:stretch>
                  <a:fillRect l="-552" t="-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38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-2264385"/>
            <a:ext cx="8920262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i="1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i="1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i="1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i="1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i="1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Identity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:  		You will start off with a number, do “something” to it,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			and end up with the 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identical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number you started with.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i="1" dirty="0"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Additive Identity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:	The sum of any real number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Cambria" pitchFamily="18" charset="0"/>
                <a:ea typeface="Times New Roman" pitchFamily="18" charset="0"/>
              </a:rPr>
              <a:t> </a:t>
            </a:r>
            <a:r>
              <a:rPr lang="en-US" altLang="en-US" sz="2000" dirty="0" smtClean="0">
                <a:latin typeface="Cambria" pitchFamily="18" charset="0"/>
                <a:ea typeface="Times New Roman" pitchFamily="18" charset="0"/>
              </a:rPr>
              <a:t>  			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zero is equal to the number.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Cambria" pitchFamily="18" charset="0"/>
                <a:ea typeface="Times New Roman" pitchFamily="18" charset="0"/>
              </a:rPr>
              <a:t>	</a:t>
            </a:r>
            <a:r>
              <a:rPr lang="en-US" altLang="en-US" sz="2000" dirty="0" smtClean="0">
                <a:latin typeface="Cambria" pitchFamily="18" charset="0"/>
                <a:ea typeface="Times New Roman" pitchFamily="18" charset="0"/>
              </a:rPr>
              <a:t>		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Zero is called the additive identity.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88343" y="2438400"/>
            <a:ext cx="5743576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effectLst/>
              <a:latin typeface="Cambria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Cambria"/>
                <a:ea typeface="Times New Roman"/>
              </a:rPr>
              <a:t>Any # + </a:t>
            </a:r>
            <a:r>
              <a:rPr lang="en-US" sz="2800" u="sng" dirty="0" smtClean="0">
                <a:effectLst/>
                <a:latin typeface="Cambria"/>
                <a:ea typeface="Times New Roman"/>
              </a:rPr>
              <a:t>		  </a:t>
            </a:r>
            <a:r>
              <a:rPr lang="en-US" sz="2800" dirty="0" smtClean="0">
                <a:effectLst/>
                <a:latin typeface="Cambria"/>
                <a:ea typeface="Times New Roman"/>
              </a:rPr>
              <a:t> = Any #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73661" y="-2743200"/>
            <a:ext cx="1533368" cy="8494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Examples: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3+      =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3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π+      =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π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Multiplicative Identity:</a:t>
            </a:r>
            <a:r>
              <a:rPr lang="en-US" dirty="0"/>
              <a:t>	</a:t>
            </a:r>
            <a:r>
              <a:rPr lang="en-US" dirty="0" smtClean="0"/>
              <a:t>	The </a:t>
            </a:r>
            <a:r>
              <a:rPr lang="en-US" dirty="0"/>
              <a:t>product of any real number and one is </a:t>
            </a:r>
            <a:r>
              <a:rPr lang="en-US" dirty="0" smtClean="0"/>
              <a:t>				equal </a:t>
            </a:r>
            <a:r>
              <a:rPr lang="en-US" dirty="0"/>
              <a:t>to that number.  </a:t>
            </a:r>
            <a:endParaRPr lang="en-US" dirty="0" smtClean="0"/>
          </a:p>
          <a:p>
            <a:r>
              <a:rPr lang="en-US" b="1" dirty="0"/>
              <a:t>	</a:t>
            </a:r>
            <a:r>
              <a:rPr lang="en-US" b="1" dirty="0" smtClean="0"/>
              <a:t>		One </a:t>
            </a:r>
            <a:r>
              <a:rPr lang="en-US" b="1" dirty="0"/>
              <a:t>is called the multiplicative identity.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				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33600" y="2286000"/>
            <a:ext cx="48768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effectLst/>
              <a:latin typeface="Cambria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Cambria"/>
                <a:ea typeface="Times New Roman"/>
              </a:rPr>
              <a:t>Any </a:t>
            </a:r>
            <a:r>
              <a:rPr lang="en-US" sz="2800" dirty="0">
                <a:effectLst/>
                <a:latin typeface="Cambria"/>
                <a:ea typeface="Times New Roman"/>
              </a:rPr>
              <a:t>#</a:t>
            </a:r>
            <a:r>
              <a:rPr lang="en-US" sz="2800" dirty="0">
                <a:effectLst/>
                <a:latin typeface="Calibri"/>
                <a:ea typeface="Times New Roman"/>
                <a:cs typeface="Calibri"/>
              </a:rPr>
              <a:t>∙</a:t>
            </a:r>
            <a:r>
              <a:rPr lang="en-US" sz="2800" dirty="0">
                <a:effectLst/>
                <a:latin typeface="Cambria"/>
                <a:ea typeface="Times New Roman"/>
              </a:rPr>
              <a:t> </a:t>
            </a:r>
            <a:r>
              <a:rPr lang="en-US" sz="2800" u="sng" dirty="0">
                <a:effectLst/>
                <a:latin typeface="Cambria"/>
                <a:ea typeface="Times New Roman"/>
              </a:rPr>
              <a:t>		  </a:t>
            </a:r>
            <a:r>
              <a:rPr lang="en-US" sz="2800" dirty="0">
                <a:effectLst/>
                <a:latin typeface="Cambria"/>
                <a:ea typeface="Times New Roman"/>
              </a:rPr>
              <a:t> = Any #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17698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Examples: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8 ∙      =  8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π∙       =   π</a:t>
            </a:r>
          </a:p>
        </p:txBody>
      </p:sp>
    </p:spTree>
    <p:extLst>
      <p:ext uri="{BB962C8B-B14F-4D97-AF65-F5344CB8AC3E}">
        <p14:creationId xmlns:p14="http://schemas.microsoft.com/office/powerpoint/2010/main" val="9665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533400"/>
            <a:ext cx="2395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/>
              <a:t>Inverse Properties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9906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Additive Inverse:	</a:t>
            </a:r>
            <a:r>
              <a:rPr lang="en-US" dirty="0"/>
              <a:t>Two real numbers whose sum is zero are </a:t>
            </a:r>
            <a:r>
              <a:rPr lang="en-US" dirty="0" smtClean="0"/>
              <a:t>				called  </a:t>
            </a:r>
            <a:r>
              <a:rPr lang="en-US" b="1" i="1" dirty="0"/>
              <a:t>additive inverses</a:t>
            </a:r>
            <a:r>
              <a:rPr lang="en-US" dirty="0"/>
              <a:t>.</a:t>
            </a:r>
            <a:r>
              <a:rPr lang="en-US" b="1" dirty="0"/>
              <a:t>	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28194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Examples: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additive inverse of : 	6 is </a:t>
            </a:r>
            <a:r>
              <a:rPr lang="en-US" u="sng" dirty="0"/>
              <a:t>	</a:t>
            </a:r>
            <a:r>
              <a:rPr lang="en-US" dirty="0"/>
              <a:t>	―7 is </a:t>
            </a:r>
            <a:r>
              <a:rPr lang="en-US" u="sng" dirty="0"/>
              <a:t>	</a:t>
            </a:r>
            <a:r>
              <a:rPr lang="en-US" dirty="0"/>
              <a:t>	.85 is </a:t>
            </a:r>
            <a:r>
              <a:rPr lang="en-US" u="sng" dirty="0"/>
              <a:t>	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								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66825" y="2244090"/>
            <a:ext cx="5210175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>
                <a:effectLst/>
                <a:latin typeface="Cambria"/>
                <a:ea typeface="Times New Roman"/>
              </a:rPr>
              <a:t>Additive Inverse</a:t>
            </a:r>
            <a:r>
              <a:rPr lang="en-US" sz="1600">
                <a:effectLst/>
                <a:latin typeface="Cambria"/>
                <a:ea typeface="Times New Roman"/>
              </a:rPr>
              <a:t>: a number </a:t>
            </a:r>
            <a:r>
              <a:rPr lang="en-US" sz="1600" b="1">
                <a:effectLst/>
                <a:latin typeface="Cambria"/>
                <a:ea typeface="Times New Roman"/>
              </a:rPr>
              <a:t>added</a:t>
            </a:r>
            <a:r>
              <a:rPr lang="en-US" sz="1600">
                <a:effectLst/>
                <a:latin typeface="Cambria"/>
                <a:ea typeface="Times New Roman"/>
              </a:rPr>
              <a:t> to its opposite = 0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6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Multiplicative Inverse:	</a:t>
            </a:r>
            <a:r>
              <a:rPr lang="en-US" b="1" dirty="0" smtClean="0"/>
              <a:t>	</a:t>
            </a:r>
            <a:r>
              <a:rPr lang="en-US" dirty="0" smtClean="0"/>
              <a:t>Two </a:t>
            </a:r>
            <a:r>
              <a:rPr lang="en-US" dirty="0"/>
              <a:t>real numbers whose product is one </a:t>
            </a:r>
            <a:r>
              <a:rPr lang="en-US" dirty="0" smtClean="0"/>
              <a:t>					are </a:t>
            </a:r>
            <a:r>
              <a:rPr lang="en-US" dirty="0"/>
              <a:t>called </a:t>
            </a:r>
            <a:r>
              <a:rPr lang="en-US" b="1" dirty="0"/>
              <a:t>multiplicative inverses</a:t>
            </a:r>
            <a:r>
              <a:rPr lang="en-US" dirty="0"/>
              <a:t> or </a:t>
            </a:r>
            <a:r>
              <a:rPr lang="en-US" dirty="0" smtClean="0"/>
              <a:t>					</a:t>
            </a:r>
            <a:r>
              <a:rPr lang="en-US" b="1" dirty="0" smtClean="0"/>
              <a:t>reciprocals</a:t>
            </a:r>
            <a:r>
              <a:rPr lang="en-US" dirty="0"/>
              <a:t>.  </a:t>
            </a:r>
            <a:r>
              <a:rPr lang="en-US" dirty="0" smtClean="0"/>
              <a:t>				Zero </a:t>
            </a:r>
            <a:r>
              <a:rPr lang="en-US" dirty="0"/>
              <a:t>has no reciprocal, since any number multiplied by it is zero.</a:t>
            </a:r>
          </a:p>
          <a:p>
            <a:r>
              <a:rPr lang="en-US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2072197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Hint:  Think of every number as a fraction.</a:t>
            </a:r>
            <a:endParaRPr lang="en-US" dirty="0"/>
          </a:p>
          <a:p>
            <a:r>
              <a:rPr lang="en-US" dirty="0"/>
              <a:t> 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52400" y="3188733"/>
                <a:ext cx="8610600" cy="2153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dirty="0" smtClean="0"/>
              </a:p>
              <a:p>
                <a:r>
                  <a:rPr lang="en-US" dirty="0" smtClean="0"/>
                  <a:t>Examples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The multiplicative inverse of :	8 is </a:t>
                </a:r>
                <a:r>
                  <a:rPr lang="en-US" u="sng" dirty="0"/>
                  <a:t>	</a:t>
                </a:r>
                <a:r>
                  <a:rPr lang="en-US" dirty="0"/>
                  <a:t>	―3 is </a:t>
                </a:r>
                <a:r>
                  <a:rPr lang="en-US" u="sng" dirty="0"/>
                  <a:t>	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−2</m:t>
                        </m:r>
                      </m:num>
                      <m:den>
                        <m:r>
                          <a:rPr lang="en-US" i="1"/>
                          <m:t>7</m:t>
                        </m:r>
                      </m:den>
                    </m:f>
                  </m:oMath>
                </a14:m>
                <a:r>
                  <a:rPr lang="en-US" dirty="0"/>
                  <a:t> is</a:t>
                </a:r>
                <a:r>
                  <a:rPr lang="en-US" u="sng" dirty="0"/>
                  <a:t>		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188733"/>
                <a:ext cx="8610600" cy="2153666"/>
              </a:xfrm>
              <a:prstGeom prst="rect">
                <a:avLst/>
              </a:prstGeom>
              <a:blipFill rotWithShape="1">
                <a:blip r:embed="rId2"/>
                <a:stretch>
                  <a:fillRect l="-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04800" y="4696069"/>
            <a:ext cx="19511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Show </a:t>
            </a:r>
            <a:r>
              <a:rPr lang="en-US" i="1" dirty="0"/>
              <a:t>work here: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							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376362" y="2718528"/>
            <a:ext cx="6162675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>
                <a:effectLst/>
                <a:latin typeface="Cambria"/>
                <a:ea typeface="Times New Roman"/>
              </a:rPr>
              <a:t>Multiplicative Inverse</a:t>
            </a:r>
            <a:r>
              <a:rPr lang="en-US" sz="1600">
                <a:effectLst/>
                <a:latin typeface="Cambria"/>
                <a:ea typeface="Times New Roman"/>
              </a:rPr>
              <a:t>: a number multiplied by its reciprocal = 1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43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2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LASTLY!!!!!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6600" y="903123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Division By Zero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								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1166689" y="1281571"/>
                <a:ext cx="6162675" cy="10763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Cambria"/>
                    <a:ea typeface="Times New Roman"/>
                  </a:rPr>
                  <a:t>Division by zero </a:t>
                </a:r>
                <a:r>
                  <a:rPr lang="en-US" sz="1600" b="1" dirty="0">
                    <a:effectLst/>
                    <a:latin typeface="Cambria"/>
                    <a:ea typeface="Times New Roman"/>
                  </a:rPr>
                  <a:t>cannot be done</a:t>
                </a:r>
                <a:r>
                  <a:rPr lang="en-US" sz="1600" dirty="0">
                    <a:effectLst/>
                    <a:latin typeface="Cambria"/>
                    <a:ea typeface="Times New Roman"/>
                  </a:rPr>
                  <a:t> !!!!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sz="1600" i="1">
                            <a:effectLst/>
                            <a:latin typeface="Cambria Math"/>
                            <a:ea typeface="Times New Roman"/>
                          </a:rPr>
                          <m:t>8</m:t>
                        </m:r>
                      </m:num>
                      <m:den>
                        <m:r>
                          <a:rPr lang="en-US" sz="1600" i="1">
                            <a:effectLst/>
                            <a:latin typeface="Cambria Math"/>
                            <a:ea typeface="Times New Roman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1600" dirty="0">
                    <a:effectLst/>
                    <a:latin typeface="Cambria"/>
                    <a:ea typeface="Times New Roman"/>
                  </a:rPr>
                  <a:t>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600" i="1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effectLst/>
                                <a:latin typeface="Cambria Math"/>
                                <a:ea typeface="Times New Roman"/>
                              </a:rPr>
                              <m:t>12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effectLst/>
                            <a:latin typeface="Cambria Math"/>
                            <a:ea typeface="Times New Roman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1600" dirty="0">
                    <a:effectLst/>
                    <a:latin typeface="Cambria"/>
                    <a:ea typeface="Times New Roman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/>
                        <a:ea typeface="Times New Roman"/>
                      </a:rPr>
                      <m:t>15 ÷0</m:t>
                    </m:r>
                  </m:oMath>
                </a14:m>
                <a:endParaRPr lang="en-US" sz="1200" dirty="0">
                  <a:effectLst/>
                  <a:latin typeface="Times New Roman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Cambria"/>
                    <a:ea typeface="Times New Roman"/>
                  </a:rPr>
                  <a:t>These are all </a:t>
                </a:r>
                <a:r>
                  <a:rPr lang="en-US" sz="1600" b="1" dirty="0">
                    <a:effectLst/>
                    <a:latin typeface="Cambria"/>
                    <a:ea typeface="Times New Roman"/>
                  </a:rPr>
                  <a:t>UNDEFINED!!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Cambria"/>
                    <a:ea typeface="Times New Roman"/>
                  </a:rPr>
                  <a:t> 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Cambria"/>
                    <a:ea typeface="Times New Roman"/>
                  </a:rPr>
                  <a:t> 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6689" y="1281571"/>
                <a:ext cx="6162675" cy="1076325"/>
              </a:xfrm>
              <a:prstGeom prst="rect">
                <a:avLst/>
              </a:prstGeom>
              <a:blipFill rotWithShape="1">
                <a:blip r:embed="rId2"/>
                <a:stretch>
                  <a:fillRect t="-1676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171700" y="2390553"/>
                <a:ext cx="4800600" cy="40639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When a denominator = zero the fraction is undefined.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For what value of x are the following undefined?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1.)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3</m:t>
                        </m:r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	</a:t>
                </a:r>
                <a:r>
                  <a:rPr lang="en-US" u="sng" dirty="0"/>
                  <a:t>		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2.)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4</m:t>
                        </m:r>
                      </m:num>
                      <m:den>
                        <m:r>
                          <a:rPr lang="en-US" i="1"/>
                          <m:t>𝑥</m:t>
                        </m:r>
                        <m:r>
                          <a:rPr lang="en-US" i="1"/>
                          <m:t>+2</m:t>
                        </m:r>
                      </m:den>
                    </m:f>
                  </m:oMath>
                </a14:m>
                <a:r>
                  <a:rPr lang="en-US" dirty="0"/>
                  <a:t>	</a:t>
                </a:r>
                <a:r>
                  <a:rPr lang="en-US" u="sng" dirty="0"/>
                  <a:t>		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3.)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𝟕</m:t>
                        </m:r>
                      </m:num>
                      <m:den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−</m:t>
                        </m:r>
                        <m:r>
                          <a:rPr lang="en-US" b="1" i="1"/>
                          <m:t>𝟓</m:t>
                        </m:r>
                      </m:den>
                    </m:f>
                  </m:oMath>
                </a14:m>
                <a:r>
                  <a:rPr lang="en-US" b="1" dirty="0"/>
                  <a:t>	</a:t>
                </a:r>
                <a:r>
                  <a:rPr lang="en-US" b="1" u="sng" dirty="0"/>
                  <a:t>		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700" y="2390553"/>
                <a:ext cx="4800600" cy="4063933"/>
              </a:xfrm>
              <a:prstGeom prst="rect">
                <a:avLst/>
              </a:prstGeom>
              <a:blipFill rotWithShape="1">
                <a:blip r:embed="rId3"/>
                <a:stretch>
                  <a:fillRect l="-1015" t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8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8600" y="152400"/>
                <a:ext cx="8763000" cy="6268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Practice:  *Check your properties*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Directions:  Match column A with Column B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b="1" u="sng" dirty="0"/>
                  <a:t>Column A</a:t>
                </a:r>
                <a:r>
                  <a:rPr lang="en-US" sz="1200" dirty="0"/>
                  <a:t>		</a:t>
                </a:r>
                <a:r>
                  <a:rPr lang="en-US" sz="1200" b="1" u="sng" dirty="0"/>
                  <a:t>Column B</a:t>
                </a:r>
                <a:endParaRPr lang="en-US" sz="1200" dirty="0"/>
              </a:p>
              <a:p>
                <a:r>
                  <a:rPr lang="en-US" sz="1200" b="1" dirty="0"/>
                  <a:t> </a:t>
                </a:r>
                <a:endParaRPr lang="en-US" sz="1200" dirty="0"/>
              </a:p>
              <a:p>
                <a:r>
                  <a:rPr lang="en-US" sz="1200" dirty="0"/>
                  <a:t>1.  Commutative Addition		A)	</a:t>
                </a:r>
                <a14:m>
                  <m:oMath xmlns:m="http://schemas.openxmlformats.org/officeDocument/2006/math">
                    <m:r>
                      <a:rPr lang="en-US" sz="1200" i="1"/>
                      <m:t>14 ∙1=14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2.  Identity Addition		B.)	</a:t>
                </a:r>
                <a14:m>
                  <m:oMath xmlns:m="http://schemas.openxmlformats.org/officeDocument/2006/math">
                    <m:r>
                      <a:rPr lang="en-US" sz="1200" i="1"/>
                      <m:t>23+12=12+23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3.  Commutative Multiplication	</a:t>
                </a:r>
                <a:r>
                  <a:rPr lang="en-US" sz="1200" dirty="0" smtClean="0"/>
                  <a:t>C</a:t>
                </a:r>
                <a:r>
                  <a:rPr lang="en-US" sz="1200" dirty="0"/>
                  <a:t>.)	</a:t>
                </a:r>
                <a14:m>
                  <m:oMath xmlns:m="http://schemas.openxmlformats.org/officeDocument/2006/math">
                    <m:r>
                      <a:rPr lang="en-US" sz="1200" i="1"/>
                      <m:t>24+</m:t>
                    </m:r>
                    <m:d>
                      <m:dPr>
                        <m:ctrlPr>
                          <a:rPr lang="en-US" sz="1200" i="1"/>
                        </m:ctrlPr>
                      </m:dPr>
                      <m:e>
                        <m:r>
                          <a:rPr lang="en-US" sz="1200" i="1"/>
                          <m:t>−24</m:t>
                        </m:r>
                      </m:e>
                    </m:d>
                    <m:r>
                      <a:rPr lang="en-US" sz="1200" i="1"/>
                      <m:t>=0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4.  Identity Multiplication		D.)	</a:t>
                </a:r>
                <a14:m>
                  <m:oMath xmlns:m="http://schemas.openxmlformats.org/officeDocument/2006/math">
                    <m:r>
                      <a:rPr lang="en-US" sz="1200" i="1"/>
                      <m:t>6</m:t>
                    </m:r>
                    <m:d>
                      <m:dPr>
                        <m:ctrlPr>
                          <a:rPr lang="en-US" sz="1200" i="1"/>
                        </m:ctrlPr>
                      </m:dPr>
                      <m:e>
                        <m:r>
                          <a:rPr lang="en-US" sz="1200" i="1"/>
                          <m:t>7+2</m:t>
                        </m:r>
                      </m:e>
                    </m:d>
                    <m:r>
                      <a:rPr lang="en-US" sz="1200" i="1"/>
                      <m:t>=</m:t>
                    </m:r>
                    <m:d>
                      <m:dPr>
                        <m:ctrlPr>
                          <a:rPr lang="en-US" sz="1200" i="1"/>
                        </m:ctrlPr>
                      </m:dPr>
                      <m:e>
                        <m:r>
                          <a:rPr lang="en-US" sz="1200" i="1"/>
                          <m:t>6 ∙7</m:t>
                        </m:r>
                      </m:e>
                    </m:d>
                    <m:r>
                      <a:rPr lang="en-US" sz="1200" i="1"/>
                      <m:t>+</m:t>
                    </m:r>
                    <m:d>
                      <m:dPr>
                        <m:ctrlPr>
                          <a:rPr lang="en-US" sz="1200" i="1"/>
                        </m:ctrlPr>
                      </m:dPr>
                      <m:e>
                        <m:r>
                          <a:rPr lang="en-US" sz="1200" i="1"/>
                          <m:t>6 ∙2</m:t>
                        </m:r>
                      </m:e>
                    </m:d>
                  </m:oMath>
                </a14:m>
                <a:endParaRPr lang="en-US" sz="1200" dirty="0"/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5.  Associative Addition		E.)	</a:t>
                </a:r>
                <a14:m>
                  <m:oMath xmlns:m="http://schemas.openxmlformats.org/officeDocument/2006/math">
                    <m:r>
                      <a:rPr lang="en-US" sz="1200" i="1"/>
                      <m:t>51+0=51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6.  Multiplicative Inverse		F.)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/>
                        </m:ctrlPr>
                      </m:fPr>
                      <m:num>
                        <m:r>
                          <a:rPr lang="en-US" sz="1200" i="1"/>
                          <m:t>1</m:t>
                        </m:r>
                      </m:num>
                      <m:den>
                        <m:r>
                          <a:rPr lang="en-US" sz="1200" i="1"/>
                          <m:t>9 </m:t>
                        </m:r>
                      </m:den>
                    </m:f>
                  </m:oMath>
                </a14:m>
                <a:r>
                  <a:rPr lang="en-US" sz="1200" dirty="0"/>
                  <a:t> . 9 = 1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7.  Associative Multiplication	</a:t>
                </a:r>
                <a:r>
                  <a:rPr lang="en-US" sz="1200" dirty="0" smtClean="0"/>
                  <a:t>G</a:t>
                </a:r>
                <a:r>
                  <a:rPr lang="en-US" sz="1200" dirty="0"/>
                  <a:t>.)	</a:t>
                </a:r>
                <a14:m>
                  <m:oMath xmlns:m="http://schemas.openxmlformats.org/officeDocument/2006/math">
                    <m:r>
                      <a:rPr lang="en-US" sz="1200" i="1"/>
                      <m:t>4+</m:t>
                    </m:r>
                    <m:d>
                      <m:dPr>
                        <m:ctrlPr>
                          <a:rPr lang="en-US" sz="1200" i="1"/>
                        </m:ctrlPr>
                      </m:dPr>
                      <m:e>
                        <m:r>
                          <a:rPr lang="en-US" sz="1200" i="1"/>
                          <m:t>9+3</m:t>
                        </m:r>
                      </m:e>
                    </m:d>
                    <m:r>
                      <a:rPr lang="en-US" sz="1200" i="1"/>
                      <m:t>=</m:t>
                    </m:r>
                    <m:d>
                      <m:dPr>
                        <m:ctrlPr>
                          <a:rPr lang="en-US" sz="1200" i="1"/>
                        </m:ctrlPr>
                      </m:dPr>
                      <m:e>
                        <m:r>
                          <a:rPr lang="en-US" sz="1200" i="1"/>
                          <m:t>4+9</m:t>
                        </m:r>
                      </m:e>
                    </m:d>
                    <m:r>
                      <a:rPr lang="en-US" sz="1200" i="1"/>
                      <m:t>+3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8.  Additive Inverse		H.)	</a:t>
                </a:r>
                <a14:m>
                  <m:oMath xmlns:m="http://schemas.openxmlformats.org/officeDocument/2006/math">
                    <m:r>
                      <a:rPr lang="en-US" sz="1200" i="1"/>
                      <m:t>16 ∙21=21 ∙16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9.  Distributive		I.)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/>
                        </m:ctrlPr>
                      </m:dPr>
                      <m:e>
                        <m:r>
                          <a:rPr lang="en-US" sz="1200" i="1"/>
                          <m:t>4 ∙8</m:t>
                        </m:r>
                      </m:e>
                    </m:d>
                    <m:r>
                      <a:rPr lang="en-US" sz="1200" i="1"/>
                      <m:t>∙7=4 ∙(8∙7)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 </a:t>
                </a:r>
              </a:p>
              <a:p>
                <a:r>
                  <a:rPr lang="en-US" sz="1200" dirty="0"/>
                  <a:t> 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"/>
                <a:ext cx="8763000" cy="6268383"/>
              </a:xfrm>
              <a:prstGeom prst="rect">
                <a:avLst/>
              </a:prstGeom>
              <a:blipFill rotWithShape="1">
                <a:blip r:embed="rId2"/>
                <a:stretch>
                  <a:fillRect l="-70" t="-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8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</TotalTime>
  <Words>116</Words>
  <Application>Microsoft Office PowerPoint</Application>
  <PresentationFormat>On-screen Show (4:3)</PresentationFormat>
  <Paragraphs>181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Shenendehowa Central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IMS</dc:creator>
  <cp:lastModifiedBy>IMS</cp:lastModifiedBy>
  <cp:revision>6</cp:revision>
  <dcterms:created xsi:type="dcterms:W3CDTF">2013-09-10T17:47:32Z</dcterms:created>
  <dcterms:modified xsi:type="dcterms:W3CDTF">2013-09-11T13:31:48Z</dcterms:modified>
</cp:coreProperties>
</file>